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58" r:id="rId3"/>
    <p:sldId id="259" r:id="rId4"/>
    <p:sldId id="286" r:id="rId5"/>
    <p:sldId id="284" r:id="rId6"/>
    <p:sldId id="285" r:id="rId7"/>
    <p:sldId id="287" r:id="rId8"/>
    <p:sldId id="288" r:id="rId9"/>
    <p:sldId id="262" r:id="rId10"/>
    <p:sldId id="289" r:id="rId11"/>
    <p:sldId id="293" r:id="rId12"/>
    <p:sldId id="290" r:id="rId13"/>
    <p:sldId id="291" r:id="rId14"/>
    <p:sldId id="292" r:id="rId15"/>
    <p:sldId id="277" r:id="rId16"/>
    <p:sldId id="278" r:id="rId17"/>
  </p:sldIdLst>
  <p:sldSz cx="9144000" cy="5143500" type="screen16x9"/>
  <p:notesSz cx="6858000" cy="9144000"/>
  <p:embeddedFontLst>
    <p:embeddedFont>
      <p:font typeface="Titillium Web" panose="020B0604020202020204" charset="0"/>
      <p:regular r:id="rId19"/>
      <p:bold r:id="rId20"/>
      <p:italic r:id="rId21"/>
      <p:boldItalic r:id="rId22"/>
    </p:embeddedFont>
    <p:embeddedFont>
      <p:font typeface="Titillium Web Ligh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D9A2"/>
    <a:srgbClr val="49E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771624-2272-4CE2-9A78-A28820671444}">
  <a:tblStyle styleId="{43771624-2272-4CE2-9A78-A288206714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9737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230450"/>
            <a:ext cx="57969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xhere.com/en/photo/91852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peakpx.com/591664/snow-capped-mountain-range-under-nimbus-clouds-show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Youva</a:t>
            </a:r>
            <a:r>
              <a:rPr lang="en-US" dirty="0"/>
              <a:t> </a:t>
            </a:r>
            <a:r>
              <a:rPr lang="en-US" dirty="0" err="1"/>
              <a:t>Sikhar</a:t>
            </a:r>
            <a:r>
              <a:rPr lang="en-US" dirty="0"/>
              <a:t> </a:t>
            </a:r>
            <a:r>
              <a:rPr lang="en-US" dirty="0" err="1"/>
              <a:t>Manch</a:t>
            </a:r>
            <a:r>
              <a:rPr lang="en-US" dirty="0"/>
              <a:t> (YSM)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F4A4AC-5352-4F1C-B263-732DFC93F689}"/>
              </a:ext>
            </a:extLst>
          </p:cNvPr>
          <p:cNvSpPr txBox="1"/>
          <p:nvPr/>
        </p:nvSpPr>
        <p:spPr>
          <a:xfrm>
            <a:off x="696996" y="2460658"/>
            <a:ext cx="53821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Titillium Web" panose="020B0604020202020204" charset="0"/>
              </a:rPr>
              <a:t>A project as part of the Smart India Hackathon</a:t>
            </a:r>
          </a:p>
          <a:p>
            <a:endParaRPr lang="en-US" sz="2000" dirty="0">
              <a:solidFill>
                <a:schemeClr val="tx1"/>
              </a:solidFill>
              <a:latin typeface="Titillium Web" panose="020B0604020202020204" charset="0"/>
            </a:endParaRPr>
          </a:p>
          <a:p>
            <a:endParaRPr lang="en-US" sz="2000" dirty="0">
              <a:solidFill>
                <a:schemeClr val="tx1"/>
              </a:solidFill>
              <a:latin typeface="Titillium Web" panose="020B0604020202020204" charset="0"/>
            </a:endParaRPr>
          </a:p>
          <a:p>
            <a:endParaRPr lang="en-US" sz="2000" dirty="0">
              <a:solidFill>
                <a:schemeClr val="tx1"/>
              </a:solidFill>
              <a:latin typeface="Titillium Web" panose="020B0604020202020204" charset="0"/>
            </a:endParaRPr>
          </a:p>
          <a:p>
            <a:endParaRPr lang="en-US" sz="2000" dirty="0">
              <a:solidFill>
                <a:schemeClr val="tx1"/>
              </a:solidFill>
              <a:latin typeface="Titillium Web" panose="020B0604020202020204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Titillium Web" panose="020B0604020202020204" charset="0"/>
              </a:rPr>
              <a:t>Team: Codiestas</a:t>
            </a:r>
          </a:p>
          <a:p>
            <a:r>
              <a:rPr lang="en-US" sz="2000" dirty="0">
                <a:solidFill>
                  <a:schemeClr val="tx1"/>
                </a:solidFill>
                <a:latin typeface="Titillium Web" panose="020B0604020202020204" charset="0"/>
              </a:rPr>
              <a:t>College Code: U-0497</a:t>
            </a:r>
          </a:p>
        </p:txBody>
      </p:sp>
      <p:grpSp>
        <p:nvGrpSpPr>
          <p:cNvPr id="9" name="Google Shape;399;p36">
            <a:extLst>
              <a:ext uri="{FF2B5EF4-FFF2-40B4-BE49-F238E27FC236}">
                <a16:creationId xmlns:a16="http://schemas.microsoft.com/office/drawing/2014/main" id="{0796CCD1-7A75-4949-9197-153ADFA38507}"/>
              </a:ext>
            </a:extLst>
          </p:cNvPr>
          <p:cNvGrpSpPr/>
          <p:nvPr/>
        </p:nvGrpSpPr>
        <p:grpSpPr>
          <a:xfrm>
            <a:off x="6709109" y="3770476"/>
            <a:ext cx="366458" cy="366437"/>
            <a:chOff x="1923675" y="1633650"/>
            <a:chExt cx="436000" cy="435975"/>
          </a:xfrm>
        </p:grpSpPr>
        <p:sp>
          <p:nvSpPr>
            <p:cNvPr id="10" name="Google Shape;400;p36">
              <a:extLst>
                <a:ext uri="{FF2B5EF4-FFF2-40B4-BE49-F238E27FC236}">
                  <a16:creationId xmlns:a16="http://schemas.microsoft.com/office/drawing/2014/main" id="{7881BC1B-5F2C-4079-A82E-76F68B6E18C3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;p36">
              <a:extLst>
                <a:ext uri="{FF2B5EF4-FFF2-40B4-BE49-F238E27FC236}">
                  <a16:creationId xmlns:a16="http://schemas.microsoft.com/office/drawing/2014/main" id="{452D9832-B999-456B-A883-02517407A74A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;p36">
              <a:extLst>
                <a:ext uri="{FF2B5EF4-FFF2-40B4-BE49-F238E27FC236}">
                  <a16:creationId xmlns:a16="http://schemas.microsoft.com/office/drawing/2014/main" id="{8B80106A-BC22-41D4-A843-EB8B8F166F98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3;p36">
              <a:extLst>
                <a:ext uri="{FF2B5EF4-FFF2-40B4-BE49-F238E27FC236}">
                  <a16:creationId xmlns:a16="http://schemas.microsoft.com/office/drawing/2014/main" id="{02D04B06-66A6-4CB6-AC93-45C12B598BF2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4;p36">
              <a:extLst>
                <a:ext uri="{FF2B5EF4-FFF2-40B4-BE49-F238E27FC236}">
                  <a16:creationId xmlns:a16="http://schemas.microsoft.com/office/drawing/2014/main" id="{294B61D2-731A-4300-8A0A-EFD0A1AD8DD2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5;p36">
              <a:extLst>
                <a:ext uri="{FF2B5EF4-FFF2-40B4-BE49-F238E27FC236}">
                  <a16:creationId xmlns:a16="http://schemas.microsoft.com/office/drawing/2014/main" id="{6E79EF7B-6679-497C-AB0B-27FDC84EB8DD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424;p36">
            <a:extLst>
              <a:ext uri="{FF2B5EF4-FFF2-40B4-BE49-F238E27FC236}">
                <a16:creationId xmlns:a16="http://schemas.microsoft.com/office/drawing/2014/main" id="{7B2C4E17-8DD5-4E84-AA4A-102EFE96299F}"/>
              </a:ext>
            </a:extLst>
          </p:cNvPr>
          <p:cNvGrpSpPr/>
          <p:nvPr/>
        </p:nvGrpSpPr>
        <p:grpSpPr>
          <a:xfrm>
            <a:off x="7347365" y="3359889"/>
            <a:ext cx="1247040" cy="1219337"/>
            <a:chOff x="5961125" y="1623900"/>
            <a:chExt cx="427450" cy="448175"/>
          </a:xfrm>
          <a:solidFill>
            <a:srgbClr val="27D9A2"/>
          </a:solidFill>
        </p:grpSpPr>
        <p:sp>
          <p:nvSpPr>
            <p:cNvPr id="17" name="Google Shape;425;p36">
              <a:extLst>
                <a:ext uri="{FF2B5EF4-FFF2-40B4-BE49-F238E27FC236}">
                  <a16:creationId xmlns:a16="http://schemas.microsoft.com/office/drawing/2014/main" id="{8BA1D147-2B02-4921-8196-6BE34B469299}"/>
                </a:ext>
              </a:extLst>
            </p:cNvPr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26;p36">
              <a:extLst>
                <a:ext uri="{FF2B5EF4-FFF2-40B4-BE49-F238E27FC236}">
                  <a16:creationId xmlns:a16="http://schemas.microsoft.com/office/drawing/2014/main" id="{9DBB7BDD-2B56-4E64-B804-B279F324CF83}"/>
                </a:ext>
              </a:extLst>
            </p:cNvPr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27;p36">
              <a:extLst>
                <a:ext uri="{FF2B5EF4-FFF2-40B4-BE49-F238E27FC236}">
                  <a16:creationId xmlns:a16="http://schemas.microsoft.com/office/drawing/2014/main" id="{2265F611-BA52-4E43-BF5E-7F7DE4D026D7}"/>
                </a:ext>
              </a:extLst>
            </p:cNvPr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28;p36">
              <a:extLst>
                <a:ext uri="{FF2B5EF4-FFF2-40B4-BE49-F238E27FC236}">
                  <a16:creationId xmlns:a16="http://schemas.microsoft.com/office/drawing/2014/main" id="{CC9B841B-1F9D-4309-8653-C319761E6320}"/>
                </a:ext>
              </a:extLst>
            </p:cNvPr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29;p36">
              <a:extLst>
                <a:ext uri="{FF2B5EF4-FFF2-40B4-BE49-F238E27FC236}">
                  <a16:creationId xmlns:a16="http://schemas.microsoft.com/office/drawing/2014/main" id="{F1D2F557-9B4C-40CA-B0F7-8091E0D162FC}"/>
                </a:ext>
              </a:extLst>
            </p:cNvPr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30;p36">
              <a:extLst>
                <a:ext uri="{FF2B5EF4-FFF2-40B4-BE49-F238E27FC236}">
                  <a16:creationId xmlns:a16="http://schemas.microsoft.com/office/drawing/2014/main" id="{873A83F9-9B36-4465-8828-9D7F80974C35}"/>
                </a:ext>
              </a:extLst>
            </p:cNvPr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31;p36">
              <a:extLst>
                <a:ext uri="{FF2B5EF4-FFF2-40B4-BE49-F238E27FC236}">
                  <a16:creationId xmlns:a16="http://schemas.microsoft.com/office/drawing/2014/main" id="{28D1325F-0000-434A-AC7D-B6AD9BEF460D}"/>
                </a:ext>
              </a:extLst>
            </p:cNvPr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grpFill/>
            <a:ln w="3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372;p36">
            <a:extLst>
              <a:ext uri="{FF2B5EF4-FFF2-40B4-BE49-F238E27FC236}">
                <a16:creationId xmlns:a16="http://schemas.microsoft.com/office/drawing/2014/main" id="{82961D91-4F97-40EE-81F5-B1963615F937}"/>
              </a:ext>
            </a:extLst>
          </p:cNvPr>
          <p:cNvGrpSpPr/>
          <p:nvPr/>
        </p:nvGrpSpPr>
        <p:grpSpPr>
          <a:xfrm rot="20355179">
            <a:off x="6144271" y="4016426"/>
            <a:ext cx="1011772" cy="718857"/>
            <a:chOff x="1934025" y="1001650"/>
            <a:chExt cx="415300" cy="355600"/>
          </a:xfrm>
        </p:grpSpPr>
        <p:sp>
          <p:nvSpPr>
            <p:cNvPr id="5" name="Google Shape;373;p36">
              <a:extLst>
                <a:ext uri="{FF2B5EF4-FFF2-40B4-BE49-F238E27FC236}">
                  <a16:creationId xmlns:a16="http://schemas.microsoft.com/office/drawing/2014/main" id="{BD2BF8CC-02F4-4F76-BB7C-680158FA4F27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74;p36">
              <a:extLst>
                <a:ext uri="{FF2B5EF4-FFF2-40B4-BE49-F238E27FC236}">
                  <a16:creationId xmlns:a16="http://schemas.microsoft.com/office/drawing/2014/main" id="{3E730B22-7F68-4BD6-9142-FBB7CF20C9B6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5;p36">
              <a:extLst>
                <a:ext uri="{FF2B5EF4-FFF2-40B4-BE49-F238E27FC236}">
                  <a16:creationId xmlns:a16="http://schemas.microsoft.com/office/drawing/2014/main" id="{1DF7CE78-BF82-4D28-8DB4-C9A1EA42808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376;p36">
              <a:extLst>
                <a:ext uri="{FF2B5EF4-FFF2-40B4-BE49-F238E27FC236}">
                  <a16:creationId xmlns:a16="http://schemas.microsoft.com/office/drawing/2014/main" id="{68F2D9A2-1ADE-4A21-91DA-DC90ACEB48C9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Google Shape;471;p36">
            <a:extLst>
              <a:ext uri="{FF2B5EF4-FFF2-40B4-BE49-F238E27FC236}">
                <a16:creationId xmlns:a16="http://schemas.microsoft.com/office/drawing/2014/main" id="{D8B4EFEA-4AC5-4DF1-AE7E-9F5B3910974B}"/>
              </a:ext>
            </a:extLst>
          </p:cNvPr>
          <p:cNvSpPr/>
          <p:nvPr/>
        </p:nvSpPr>
        <p:spPr>
          <a:xfrm>
            <a:off x="6378289" y="2171069"/>
            <a:ext cx="1503995" cy="1525135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57150" cap="rnd" cmpd="sng">
            <a:solidFill>
              <a:srgbClr val="27D9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" name="Google Shape;472;p36">
            <a:extLst>
              <a:ext uri="{FF2B5EF4-FFF2-40B4-BE49-F238E27FC236}">
                <a16:creationId xmlns:a16="http://schemas.microsoft.com/office/drawing/2014/main" id="{E06E04A5-AE70-4C70-A86E-A8FBCF1A4EDC}"/>
              </a:ext>
            </a:extLst>
          </p:cNvPr>
          <p:cNvGrpSpPr/>
          <p:nvPr/>
        </p:nvGrpSpPr>
        <p:grpSpPr>
          <a:xfrm>
            <a:off x="7695003" y="2621367"/>
            <a:ext cx="505826" cy="556339"/>
            <a:chOff x="5410204" y="1621305"/>
            <a:chExt cx="372946" cy="387275"/>
          </a:xfrm>
        </p:grpSpPr>
        <p:sp>
          <p:nvSpPr>
            <p:cNvPr id="26" name="Google Shape;473;p36">
              <a:extLst>
                <a:ext uri="{FF2B5EF4-FFF2-40B4-BE49-F238E27FC236}">
                  <a16:creationId xmlns:a16="http://schemas.microsoft.com/office/drawing/2014/main" id="{7CED64E0-57E2-403A-B9A0-7D3E83A7B6A4}"/>
                </a:ext>
              </a:extLst>
            </p:cNvPr>
            <p:cNvSpPr/>
            <p:nvPr/>
          </p:nvSpPr>
          <p:spPr>
            <a:xfrm>
              <a:off x="5410204" y="1752598"/>
              <a:ext cx="98050" cy="219826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74;p36">
              <a:extLst>
                <a:ext uri="{FF2B5EF4-FFF2-40B4-BE49-F238E27FC236}">
                  <a16:creationId xmlns:a16="http://schemas.microsoft.com/office/drawing/2014/main" id="{CAADDA48-1EB9-4896-81AB-E85DCBFE4D6F}"/>
                </a:ext>
              </a:extLst>
            </p:cNvPr>
            <p:cNvSpPr/>
            <p:nvPr/>
          </p:nvSpPr>
          <p:spPr>
            <a:xfrm>
              <a:off x="5476850" y="1621305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EA3B95FE-8E42-442A-B967-2D0529982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554" y="279644"/>
            <a:ext cx="1654558" cy="1654558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CA1337-81BD-4361-BA41-C4C655BED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76" y="0"/>
            <a:ext cx="7431648" cy="514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5B6CF0-EFA4-4BC5-87B6-3A65C23999FD}"/>
              </a:ext>
            </a:extLst>
          </p:cNvPr>
          <p:cNvSpPr txBox="1"/>
          <p:nvPr/>
        </p:nvSpPr>
        <p:spPr>
          <a:xfrm rot="16200000">
            <a:off x="-1651260" y="2128660"/>
            <a:ext cx="40255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solidFill>
                  <a:schemeClr val="tx1"/>
                </a:solidFill>
                <a:latin typeface="Titillium Web" panose="020B0604020202020204" charset="0"/>
              </a:rPr>
              <a:t>Employer’s Perspective</a:t>
            </a:r>
            <a:endParaRPr lang="en-US" sz="2500" dirty="0">
              <a:solidFill>
                <a:schemeClr val="tx1"/>
              </a:solidFill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17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16F37F-29EC-4D42-B1C1-35BB7AE51B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7" r="1286"/>
          <a:stretch/>
        </p:blipFill>
        <p:spPr>
          <a:xfrm>
            <a:off x="708837" y="0"/>
            <a:ext cx="7705061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51017A-B1DD-4F19-BFC7-9173B6877F2A}"/>
              </a:ext>
            </a:extLst>
          </p:cNvPr>
          <p:cNvSpPr txBox="1"/>
          <p:nvPr/>
        </p:nvSpPr>
        <p:spPr>
          <a:xfrm rot="16200000">
            <a:off x="-1651260" y="2128660"/>
            <a:ext cx="40255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solidFill>
                  <a:schemeClr val="tx1"/>
                </a:solidFill>
                <a:latin typeface="Titillium Web" panose="020B0604020202020204" charset="0"/>
              </a:rPr>
              <a:t>Job Seeker’s Perspective</a:t>
            </a:r>
            <a:endParaRPr lang="en-US" sz="2500" dirty="0">
              <a:solidFill>
                <a:schemeClr val="tx1"/>
              </a:solidFill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59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9F1D5B-5E77-4C9B-AA4D-8F9D9576E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777300"/>
            <a:ext cx="5796900" cy="1159800"/>
          </a:xfrm>
        </p:spPr>
        <p:txBody>
          <a:bodyPr/>
          <a:lstStyle/>
          <a:p>
            <a:r>
              <a:rPr lang="en-IN" dirty="0"/>
              <a:t>Uniqueness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9796F70-FE3F-4EB8-B57B-A938984EF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937100"/>
            <a:ext cx="5796900" cy="465300"/>
          </a:xfrm>
        </p:spPr>
        <p:txBody>
          <a:bodyPr/>
          <a:lstStyle/>
          <a:p>
            <a:r>
              <a:rPr lang="en-IN" dirty="0"/>
              <a:t>What so unique about our implementation</a:t>
            </a:r>
            <a:endParaRPr lang="en-US" dirty="0"/>
          </a:p>
        </p:txBody>
      </p:sp>
      <p:sp>
        <p:nvSpPr>
          <p:cNvPr id="7" name="Google Shape;380;p36">
            <a:extLst>
              <a:ext uri="{FF2B5EF4-FFF2-40B4-BE49-F238E27FC236}">
                <a16:creationId xmlns:a16="http://schemas.microsoft.com/office/drawing/2014/main" id="{E1651DB4-4AE7-4E06-B288-FF28F1B050F7}"/>
              </a:ext>
            </a:extLst>
          </p:cNvPr>
          <p:cNvSpPr/>
          <p:nvPr/>
        </p:nvSpPr>
        <p:spPr>
          <a:xfrm rot="1679663">
            <a:off x="1601972" y="1006550"/>
            <a:ext cx="534352" cy="50283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7D9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415;p36">
            <a:extLst>
              <a:ext uri="{FF2B5EF4-FFF2-40B4-BE49-F238E27FC236}">
                <a16:creationId xmlns:a16="http://schemas.microsoft.com/office/drawing/2014/main" id="{7CC9F355-92EB-4C7C-AA6D-7ABB83620493}"/>
              </a:ext>
            </a:extLst>
          </p:cNvPr>
          <p:cNvGrpSpPr/>
          <p:nvPr/>
        </p:nvGrpSpPr>
        <p:grpSpPr>
          <a:xfrm>
            <a:off x="2235470" y="641411"/>
            <a:ext cx="1100372" cy="609383"/>
            <a:chOff x="4595425" y="1707325"/>
            <a:chExt cx="470075" cy="288625"/>
          </a:xfrm>
        </p:grpSpPr>
        <p:sp>
          <p:nvSpPr>
            <p:cNvPr id="9" name="Google Shape;416;p36">
              <a:extLst>
                <a:ext uri="{FF2B5EF4-FFF2-40B4-BE49-F238E27FC236}">
                  <a16:creationId xmlns:a16="http://schemas.microsoft.com/office/drawing/2014/main" id="{5830DE25-1D19-4FBA-A7D4-BDA8308E2CB0}"/>
                </a:ext>
              </a:extLst>
            </p:cNvPr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lgDashDot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7;p36">
              <a:extLst>
                <a:ext uri="{FF2B5EF4-FFF2-40B4-BE49-F238E27FC236}">
                  <a16:creationId xmlns:a16="http://schemas.microsoft.com/office/drawing/2014/main" id="{B9B7C962-7C4C-44C6-ACBE-8EE953D23C08}"/>
                </a:ext>
              </a:extLst>
            </p:cNvPr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lgDashDot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8;p36">
              <a:extLst>
                <a:ext uri="{FF2B5EF4-FFF2-40B4-BE49-F238E27FC236}">
                  <a16:creationId xmlns:a16="http://schemas.microsoft.com/office/drawing/2014/main" id="{2DF78D87-D0DF-4B48-A789-5794F1148BD7}"/>
                </a:ext>
              </a:extLst>
            </p:cNvPr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lgDashDot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9;p36">
              <a:extLst>
                <a:ext uri="{FF2B5EF4-FFF2-40B4-BE49-F238E27FC236}">
                  <a16:creationId xmlns:a16="http://schemas.microsoft.com/office/drawing/2014/main" id="{92105F9E-B11A-4790-BCE7-01AE5BEB7AF4}"/>
                </a:ext>
              </a:extLst>
            </p:cNvPr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lgDashDot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0;p36">
              <a:extLst>
                <a:ext uri="{FF2B5EF4-FFF2-40B4-BE49-F238E27FC236}">
                  <a16:creationId xmlns:a16="http://schemas.microsoft.com/office/drawing/2014/main" id="{657645B4-EC3E-410F-A861-B5063D004982}"/>
                </a:ext>
              </a:extLst>
            </p:cNvPr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lgDashDot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472;p36">
            <a:extLst>
              <a:ext uri="{FF2B5EF4-FFF2-40B4-BE49-F238E27FC236}">
                <a16:creationId xmlns:a16="http://schemas.microsoft.com/office/drawing/2014/main" id="{42B46CCE-C8CD-4C6E-90CD-F06174E4E819}"/>
              </a:ext>
            </a:extLst>
          </p:cNvPr>
          <p:cNvGrpSpPr/>
          <p:nvPr/>
        </p:nvGrpSpPr>
        <p:grpSpPr>
          <a:xfrm>
            <a:off x="1408569" y="2222998"/>
            <a:ext cx="642601" cy="564503"/>
            <a:chOff x="5972700" y="2330200"/>
            <a:chExt cx="411625" cy="387275"/>
          </a:xfrm>
        </p:grpSpPr>
        <p:sp>
          <p:nvSpPr>
            <p:cNvPr id="15" name="Google Shape;473;p36">
              <a:extLst>
                <a:ext uri="{FF2B5EF4-FFF2-40B4-BE49-F238E27FC236}">
                  <a16:creationId xmlns:a16="http://schemas.microsoft.com/office/drawing/2014/main" id="{2231A4BF-2C9C-4098-BE06-C8BD6F8229F8}"/>
                </a:ext>
              </a:extLst>
            </p:cNvPr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74;p36">
              <a:extLst>
                <a:ext uri="{FF2B5EF4-FFF2-40B4-BE49-F238E27FC236}">
                  <a16:creationId xmlns:a16="http://schemas.microsoft.com/office/drawing/2014/main" id="{BEEEADC1-8617-4416-9FC4-E9A5CBE61E0A}"/>
                </a:ext>
              </a:extLst>
            </p:cNvPr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555;p36">
            <a:extLst>
              <a:ext uri="{FF2B5EF4-FFF2-40B4-BE49-F238E27FC236}">
                <a16:creationId xmlns:a16="http://schemas.microsoft.com/office/drawing/2014/main" id="{429EC8CE-5885-4228-8214-6B5AE66D57D9}"/>
              </a:ext>
            </a:extLst>
          </p:cNvPr>
          <p:cNvGrpSpPr/>
          <p:nvPr/>
        </p:nvGrpSpPr>
        <p:grpSpPr>
          <a:xfrm>
            <a:off x="1371882" y="1734018"/>
            <a:ext cx="371564" cy="371543"/>
            <a:chOff x="576250" y="4319400"/>
            <a:chExt cx="442075" cy="442050"/>
          </a:xfrm>
        </p:grpSpPr>
        <p:sp>
          <p:nvSpPr>
            <p:cNvPr id="18" name="Google Shape;556;p36">
              <a:extLst>
                <a:ext uri="{FF2B5EF4-FFF2-40B4-BE49-F238E27FC236}">
                  <a16:creationId xmlns:a16="http://schemas.microsoft.com/office/drawing/2014/main" id="{AEB39264-F82A-4E25-91E8-965EE977043A}"/>
                </a:ext>
              </a:extLst>
            </p:cNvPr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7;p36">
              <a:extLst>
                <a:ext uri="{FF2B5EF4-FFF2-40B4-BE49-F238E27FC236}">
                  <a16:creationId xmlns:a16="http://schemas.microsoft.com/office/drawing/2014/main" id="{989772B9-84BF-4E40-A29F-E897049C7804}"/>
                </a:ext>
              </a:extLst>
            </p:cNvPr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8;p36">
              <a:extLst>
                <a:ext uri="{FF2B5EF4-FFF2-40B4-BE49-F238E27FC236}">
                  <a16:creationId xmlns:a16="http://schemas.microsoft.com/office/drawing/2014/main" id="{95BA987A-0916-4357-9B79-8E24C5172AC2}"/>
                </a:ext>
              </a:extLst>
            </p:cNvPr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9;p36">
              <a:extLst>
                <a:ext uri="{FF2B5EF4-FFF2-40B4-BE49-F238E27FC236}">
                  <a16:creationId xmlns:a16="http://schemas.microsoft.com/office/drawing/2014/main" id="{067932C9-352D-4EC4-B399-4CBEE1DF89A9}"/>
                </a:ext>
              </a:extLst>
            </p:cNvPr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4;p36">
            <a:extLst>
              <a:ext uri="{FF2B5EF4-FFF2-40B4-BE49-F238E27FC236}">
                <a16:creationId xmlns:a16="http://schemas.microsoft.com/office/drawing/2014/main" id="{AF66EC58-4626-4968-8E96-2C2005F6D550}"/>
              </a:ext>
            </a:extLst>
          </p:cNvPr>
          <p:cNvGrpSpPr/>
          <p:nvPr/>
        </p:nvGrpSpPr>
        <p:grpSpPr>
          <a:xfrm>
            <a:off x="2223074" y="1274651"/>
            <a:ext cx="1143570" cy="1508415"/>
            <a:chOff x="6718575" y="2318625"/>
            <a:chExt cx="256950" cy="407375"/>
          </a:xfrm>
        </p:grpSpPr>
        <p:sp>
          <p:nvSpPr>
            <p:cNvPr id="23" name="Google Shape;695;p36">
              <a:extLst>
                <a:ext uri="{FF2B5EF4-FFF2-40B4-BE49-F238E27FC236}">
                  <a16:creationId xmlns:a16="http://schemas.microsoft.com/office/drawing/2014/main" id="{775D7B5D-2F56-4855-BA92-11949DDF7DDD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6;p36">
              <a:extLst>
                <a:ext uri="{FF2B5EF4-FFF2-40B4-BE49-F238E27FC236}">
                  <a16:creationId xmlns:a16="http://schemas.microsoft.com/office/drawing/2014/main" id="{1DC251A1-0B8A-4066-9E71-4188AB2C8D97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7;p36">
              <a:extLst>
                <a:ext uri="{FF2B5EF4-FFF2-40B4-BE49-F238E27FC236}">
                  <a16:creationId xmlns:a16="http://schemas.microsoft.com/office/drawing/2014/main" id="{5B33B9A1-5BD1-4716-8D2F-FA11F329D235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8;p36">
              <a:extLst>
                <a:ext uri="{FF2B5EF4-FFF2-40B4-BE49-F238E27FC236}">
                  <a16:creationId xmlns:a16="http://schemas.microsoft.com/office/drawing/2014/main" id="{8080A003-F9B4-45EE-B96A-C99ED409F3E8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;p36">
              <a:extLst>
                <a:ext uri="{FF2B5EF4-FFF2-40B4-BE49-F238E27FC236}">
                  <a16:creationId xmlns:a16="http://schemas.microsoft.com/office/drawing/2014/main" id="{2A41F320-1E4E-4E2D-8D1A-097F6472547A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00;p36">
              <a:extLst>
                <a:ext uri="{FF2B5EF4-FFF2-40B4-BE49-F238E27FC236}">
                  <a16:creationId xmlns:a16="http://schemas.microsoft.com/office/drawing/2014/main" id="{2C02812D-7D50-49D7-BB53-B22984D83622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01;p36">
              <a:extLst>
                <a:ext uri="{FF2B5EF4-FFF2-40B4-BE49-F238E27FC236}">
                  <a16:creationId xmlns:a16="http://schemas.microsoft.com/office/drawing/2014/main" id="{591178D9-DA85-4667-93C9-F58258D0A1EB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02;p36">
              <a:extLst>
                <a:ext uri="{FF2B5EF4-FFF2-40B4-BE49-F238E27FC236}">
                  <a16:creationId xmlns:a16="http://schemas.microsoft.com/office/drawing/2014/main" id="{47BEB21D-F951-4966-847B-5E4A1F7319B9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381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9398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E2FBFB-DD61-41EA-B89A-EA45207CD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5042" y="928355"/>
            <a:ext cx="7853916" cy="3286790"/>
          </a:xfrm>
        </p:spPr>
        <p:txBody>
          <a:bodyPr/>
          <a:lstStyle/>
          <a:p>
            <a:r>
              <a:rPr lang="en-US" dirty="0"/>
              <a:t>Zero Fake Jobs Assurance</a:t>
            </a:r>
          </a:p>
          <a:p>
            <a:pPr marL="76200" indent="0">
              <a:buNone/>
            </a:pPr>
            <a:endParaRPr lang="en-US" dirty="0"/>
          </a:p>
          <a:p>
            <a:r>
              <a:rPr lang="en-US" dirty="0"/>
              <a:t>Identity Verification of both Employer and Candidate</a:t>
            </a:r>
          </a:p>
          <a:p>
            <a:endParaRPr lang="en-US" dirty="0"/>
          </a:p>
          <a:p>
            <a:r>
              <a:rPr lang="en-US" dirty="0"/>
              <a:t>Tailored courses are not promotional</a:t>
            </a:r>
          </a:p>
          <a:p>
            <a:pPr marL="76200" indent="0">
              <a:buNone/>
            </a:pPr>
            <a:endParaRPr lang="en-US" dirty="0"/>
          </a:p>
          <a:p>
            <a:r>
              <a:rPr lang="en-US" dirty="0"/>
              <a:t>Curated goal-oriented jobs and courses for job seekers</a:t>
            </a:r>
          </a:p>
          <a:p>
            <a:pPr marL="762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4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5F1D3D-8CCB-4954-B8D9-D663744D0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885274"/>
            <a:ext cx="5796900" cy="1159800"/>
          </a:xfrm>
        </p:spPr>
        <p:txBody>
          <a:bodyPr/>
          <a:lstStyle/>
          <a:p>
            <a:r>
              <a:rPr lang="en-IN" dirty="0"/>
              <a:t>UI Design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E9BFF84-29C5-4983-976E-4BFCFCF97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4045074"/>
            <a:ext cx="5796900" cy="465300"/>
          </a:xfrm>
        </p:spPr>
        <p:txBody>
          <a:bodyPr/>
          <a:lstStyle/>
          <a:p>
            <a:r>
              <a:rPr lang="en-IN" dirty="0"/>
              <a:t>This is how our implementation would look</a:t>
            </a:r>
            <a:endParaRPr lang="en-US" dirty="0"/>
          </a:p>
        </p:txBody>
      </p:sp>
      <p:grpSp>
        <p:nvGrpSpPr>
          <p:cNvPr id="7" name="Google Shape;350;p36">
            <a:extLst>
              <a:ext uri="{FF2B5EF4-FFF2-40B4-BE49-F238E27FC236}">
                <a16:creationId xmlns:a16="http://schemas.microsoft.com/office/drawing/2014/main" id="{6ED74569-1B70-4241-A61D-362EE13A9948}"/>
              </a:ext>
            </a:extLst>
          </p:cNvPr>
          <p:cNvGrpSpPr/>
          <p:nvPr/>
        </p:nvGrpSpPr>
        <p:grpSpPr>
          <a:xfrm>
            <a:off x="2814443" y="943275"/>
            <a:ext cx="601663" cy="431434"/>
            <a:chOff x="1929775" y="320925"/>
            <a:chExt cx="423800" cy="372650"/>
          </a:xfrm>
        </p:grpSpPr>
        <p:sp>
          <p:nvSpPr>
            <p:cNvPr id="8" name="Google Shape;351;p36">
              <a:extLst>
                <a:ext uri="{FF2B5EF4-FFF2-40B4-BE49-F238E27FC236}">
                  <a16:creationId xmlns:a16="http://schemas.microsoft.com/office/drawing/2014/main" id="{1B6EE541-48B9-4178-8FBF-F6A0D972A162}"/>
                </a:ext>
              </a:extLst>
            </p:cNvPr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2;p36">
              <a:extLst>
                <a:ext uri="{FF2B5EF4-FFF2-40B4-BE49-F238E27FC236}">
                  <a16:creationId xmlns:a16="http://schemas.microsoft.com/office/drawing/2014/main" id="{A3A65232-6217-420E-B83E-4BB894950750}"/>
                </a:ext>
              </a:extLst>
            </p:cNvPr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3;p36">
              <a:extLst>
                <a:ext uri="{FF2B5EF4-FFF2-40B4-BE49-F238E27FC236}">
                  <a16:creationId xmlns:a16="http://schemas.microsoft.com/office/drawing/2014/main" id="{325B52FB-96EF-49B2-9CD1-0703C8E042CF}"/>
                </a:ext>
              </a:extLst>
            </p:cNvPr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4;p36">
              <a:extLst>
                <a:ext uri="{FF2B5EF4-FFF2-40B4-BE49-F238E27FC236}">
                  <a16:creationId xmlns:a16="http://schemas.microsoft.com/office/drawing/2014/main" id="{992A0428-939E-451D-8FA8-376BF77C5AB2}"/>
                </a:ext>
              </a:extLst>
            </p:cNvPr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5;p36">
              <a:extLst>
                <a:ext uri="{FF2B5EF4-FFF2-40B4-BE49-F238E27FC236}">
                  <a16:creationId xmlns:a16="http://schemas.microsoft.com/office/drawing/2014/main" id="{8878F285-918E-4EDB-A09D-CC0DA37FC346}"/>
                </a:ext>
              </a:extLst>
            </p:cNvPr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447;p36">
            <a:extLst>
              <a:ext uri="{FF2B5EF4-FFF2-40B4-BE49-F238E27FC236}">
                <a16:creationId xmlns:a16="http://schemas.microsoft.com/office/drawing/2014/main" id="{961CAC66-EA49-4E58-97FE-A785AA8BFCAD}"/>
              </a:ext>
            </a:extLst>
          </p:cNvPr>
          <p:cNvGrpSpPr/>
          <p:nvPr/>
        </p:nvGrpSpPr>
        <p:grpSpPr>
          <a:xfrm>
            <a:off x="1480560" y="2294687"/>
            <a:ext cx="779922" cy="796408"/>
            <a:chOff x="1278900" y="2333250"/>
            <a:chExt cx="381175" cy="381175"/>
          </a:xfrm>
        </p:grpSpPr>
        <p:sp>
          <p:nvSpPr>
            <p:cNvPr id="14" name="Google Shape;448;p36">
              <a:extLst>
                <a:ext uri="{FF2B5EF4-FFF2-40B4-BE49-F238E27FC236}">
                  <a16:creationId xmlns:a16="http://schemas.microsoft.com/office/drawing/2014/main" id="{22C2A177-D3DF-42C7-A798-73AA561C33EB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49;p36">
              <a:extLst>
                <a:ext uri="{FF2B5EF4-FFF2-40B4-BE49-F238E27FC236}">
                  <a16:creationId xmlns:a16="http://schemas.microsoft.com/office/drawing/2014/main" id="{AF7491C6-7212-4EDF-96C4-5522B5F2B062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0;p36">
              <a:extLst>
                <a:ext uri="{FF2B5EF4-FFF2-40B4-BE49-F238E27FC236}">
                  <a16:creationId xmlns:a16="http://schemas.microsoft.com/office/drawing/2014/main" id="{2334D2E7-4BB8-45B6-ABBE-FBFA3BC903B8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1;p36">
              <a:extLst>
                <a:ext uri="{FF2B5EF4-FFF2-40B4-BE49-F238E27FC236}">
                  <a16:creationId xmlns:a16="http://schemas.microsoft.com/office/drawing/2014/main" id="{BDAAE95B-CFCA-4651-B5F3-EFD48ACD10D3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486;p36">
            <a:extLst>
              <a:ext uri="{FF2B5EF4-FFF2-40B4-BE49-F238E27FC236}">
                <a16:creationId xmlns:a16="http://schemas.microsoft.com/office/drawing/2014/main" id="{03F3AD95-4067-48A8-9E06-10E83E60A0A2}"/>
              </a:ext>
            </a:extLst>
          </p:cNvPr>
          <p:cNvGrpSpPr/>
          <p:nvPr/>
        </p:nvGrpSpPr>
        <p:grpSpPr>
          <a:xfrm>
            <a:off x="2956165" y="2185217"/>
            <a:ext cx="838051" cy="723103"/>
            <a:chOff x="2583100" y="2973775"/>
            <a:chExt cx="461550" cy="437200"/>
          </a:xfrm>
        </p:grpSpPr>
        <p:sp>
          <p:nvSpPr>
            <p:cNvPr id="19" name="Google Shape;487;p36">
              <a:extLst>
                <a:ext uri="{FF2B5EF4-FFF2-40B4-BE49-F238E27FC236}">
                  <a16:creationId xmlns:a16="http://schemas.microsoft.com/office/drawing/2014/main" id="{934091F5-B371-4F7E-8327-2EFCCF1B231F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88;p36">
              <a:extLst>
                <a:ext uri="{FF2B5EF4-FFF2-40B4-BE49-F238E27FC236}">
                  <a16:creationId xmlns:a16="http://schemas.microsoft.com/office/drawing/2014/main" id="{559033F9-7AFD-48BD-8B1E-5D579FE1CD78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44;p36">
            <a:extLst>
              <a:ext uri="{FF2B5EF4-FFF2-40B4-BE49-F238E27FC236}">
                <a16:creationId xmlns:a16="http://schemas.microsoft.com/office/drawing/2014/main" id="{89EE27C0-D0A4-4660-A26C-C997A831E94D}"/>
              </a:ext>
            </a:extLst>
          </p:cNvPr>
          <p:cNvGrpSpPr/>
          <p:nvPr/>
        </p:nvGrpSpPr>
        <p:grpSpPr>
          <a:xfrm>
            <a:off x="1000723" y="880839"/>
            <a:ext cx="716484" cy="565756"/>
            <a:chOff x="1247825" y="322750"/>
            <a:chExt cx="443300" cy="369000"/>
          </a:xfrm>
        </p:grpSpPr>
        <p:sp>
          <p:nvSpPr>
            <p:cNvPr id="22" name="Google Shape;345;p36">
              <a:extLst>
                <a:ext uri="{FF2B5EF4-FFF2-40B4-BE49-F238E27FC236}">
                  <a16:creationId xmlns:a16="http://schemas.microsoft.com/office/drawing/2014/main" id="{C35057F4-61A9-4064-9A56-495315740D09}"/>
                </a:ext>
              </a:extLst>
            </p:cNvPr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;p36">
              <a:extLst>
                <a:ext uri="{FF2B5EF4-FFF2-40B4-BE49-F238E27FC236}">
                  <a16:creationId xmlns:a16="http://schemas.microsoft.com/office/drawing/2014/main" id="{6598C9BC-11A4-49DA-A7FC-30C80FE8AF7B}"/>
                </a:ext>
              </a:extLst>
            </p:cNvPr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7;p36">
              <a:extLst>
                <a:ext uri="{FF2B5EF4-FFF2-40B4-BE49-F238E27FC236}">
                  <a16:creationId xmlns:a16="http://schemas.microsoft.com/office/drawing/2014/main" id="{4613D133-A23F-4FBE-802C-5D26851DBD88}"/>
                </a:ext>
              </a:extLst>
            </p:cNvPr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8;p36">
              <a:extLst>
                <a:ext uri="{FF2B5EF4-FFF2-40B4-BE49-F238E27FC236}">
                  <a16:creationId xmlns:a16="http://schemas.microsoft.com/office/drawing/2014/main" id="{491822F5-2A56-412E-B591-3B79077A7BCC}"/>
                </a:ext>
              </a:extLst>
            </p:cNvPr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9;p36">
              <a:extLst>
                <a:ext uri="{FF2B5EF4-FFF2-40B4-BE49-F238E27FC236}">
                  <a16:creationId xmlns:a16="http://schemas.microsoft.com/office/drawing/2014/main" id="{598F3542-7A72-4AEF-8AAF-FB5CCA56272F}"/>
                </a:ext>
              </a:extLst>
            </p:cNvPr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703;p36">
            <a:extLst>
              <a:ext uri="{FF2B5EF4-FFF2-40B4-BE49-F238E27FC236}">
                <a16:creationId xmlns:a16="http://schemas.microsoft.com/office/drawing/2014/main" id="{61937D99-865D-4F5B-8265-69132E60790C}"/>
              </a:ext>
            </a:extLst>
          </p:cNvPr>
          <p:cNvGrpSpPr/>
          <p:nvPr/>
        </p:nvGrpSpPr>
        <p:grpSpPr>
          <a:xfrm>
            <a:off x="1372049" y="1266508"/>
            <a:ext cx="1923695" cy="1038866"/>
            <a:chOff x="3269900" y="3064500"/>
            <a:chExt cx="432325" cy="263075"/>
          </a:xfrm>
        </p:grpSpPr>
        <p:sp>
          <p:nvSpPr>
            <p:cNvPr id="28" name="Google Shape;704;p36">
              <a:extLst>
                <a:ext uri="{FF2B5EF4-FFF2-40B4-BE49-F238E27FC236}">
                  <a16:creationId xmlns:a16="http://schemas.microsoft.com/office/drawing/2014/main" id="{B48708D1-E78B-4569-A565-C174AEA2B11A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762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05;p36">
              <a:extLst>
                <a:ext uri="{FF2B5EF4-FFF2-40B4-BE49-F238E27FC236}">
                  <a16:creationId xmlns:a16="http://schemas.microsoft.com/office/drawing/2014/main" id="{5C2D2536-3C27-4FE3-A4B7-E151DFD04CAB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762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06;p36">
              <a:extLst>
                <a:ext uri="{FF2B5EF4-FFF2-40B4-BE49-F238E27FC236}">
                  <a16:creationId xmlns:a16="http://schemas.microsoft.com/office/drawing/2014/main" id="{38CB448F-B663-49CB-BFCC-7D0963976E6A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7620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545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/>
          <p:nvPr/>
        </p:nvSpPr>
        <p:spPr>
          <a:xfrm>
            <a:off x="1982390" y="1300493"/>
            <a:ext cx="4456494" cy="34694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27D9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2"/>
          <p:cNvSpPr txBox="1">
            <a:spLocks noGrp="1"/>
          </p:cNvSpPr>
          <p:nvPr>
            <p:ph type="body" idx="4294967295"/>
          </p:nvPr>
        </p:nvSpPr>
        <p:spPr>
          <a:xfrm>
            <a:off x="685800" y="373575"/>
            <a:ext cx="2897700" cy="8598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Job Seeker Portal</a:t>
            </a:r>
            <a:endParaRPr b="1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15D872-6638-4B00-8507-09A5DEE800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891"/>
          <a:stretch/>
        </p:blipFill>
        <p:spPr>
          <a:xfrm>
            <a:off x="2161953" y="1481470"/>
            <a:ext cx="4089991" cy="25943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360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09" name="Google Shape;309;p33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69"/>
            <a:ext cx="4360500" cy="31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b="1" dirty="0">
                <a:latin typeface="Titillium Web"/>
                <a:sym typeface="Titillium Web"/>
              </a:rPr>
              <a:t>Presented by:</a:t>
            </a: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Yashi Srivastava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Ashutosh Agrahari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Baibhab Narayan Pal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 err="1"/>
              <a:t>Anchal</a:t>
            </a:r>
            <a:r>
              <a:rPr lang="en-US" dirty="0"/>
              <a:t> Agarwal</a:t>
            </a:r>
          </a:p>
          <a:p>
            <a:pPr>
              <a:spcBef>
                <a:spcPts val="0"/>
              </a:spcBef>
            </a:pPr>
            <a:r>
              <a:rPr lang="en-IN" dirty="0" err="1"/>
              <a:t>Mohd</a:t>
            </a:r>
            <a:r>
              <a:rPr lang="en-IN" dirty="0"/>
              <a:t> Arbaaz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IN" dirty="0"/>
              <a:t>Apurva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ctrTitle" idx="4294967295"/>
          </p:nvPr>
        </p:nvSpPr>
        <p:spPr>
          <a:xfrm>
            <a:off x="685800" y="453655"/>
            <a:ext cx="6832600" cy="119371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/>
              <a:t>Problem Statement</a:t>
            </a:r>
            <a:endParaRPr sz="4500"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4294967295"/>
          </p:nvPr>
        </p:nvSpPr>
        <p:spPr>
          <a:xfrm>
            <a:off x="654798" y="1933101"/>
            <a:ext cx="7794784" cy="217444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chemeClr val="tx1"/>
                </a:solidFill>
              </a:rPr>
              <a:t>National Web Portal is used for designing Job oriented courses with the help of Human Resource data and desirable skill sets from industries.</a:t>
            </a:r>
          </a:p>
          <a:p>
            <a:pPr marL="0" lvl="0" indent="0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Organization: Government of Uttarakhand</a:t>
            </a:r>
            <a:endParaRPr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685809" y="2462624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Idea Description</a:t>
            </a:r>
            <a:endParaRPr dirty="0"/>
          </a:p>
        </p:txBody>
      </p:sp>
      <p:sp>
        <p:nvSpPr>
          <p:cNvPr id="4" name="Subtitle 5">
            <a:extLst>
              <a:ext uri="{FF2B5EF4-FFF2-40B4-BE49-F238E27FC236}">
                <a16:creationId xmlns:a16="http://schemas.microsoft.com/office/drawing/2014/main" id="{F24860AC-9054-4292-BF0D-664D10C49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88" y="3675660"/>
            <a:ext cx="5796900" cy="465300"/>
          </a:xfrm>
        </p:spPr>
        <p:txBody>
          <a:bodyPr/>
          <a:lstStyle/>
          <a:p>
            <a:r>
              <a:rPr lang="en-IN" dirty="0"/>
              <a:t>What we’re going to implement</a:t>
            </a:r>
            <a:endParaRPr lang="en-US" dirty="0"/>
          </a:p>
        </p:txBody>
      </p:sp>
      <p:grpSp>
        <p:nvGrpSpPr>
          <p:cNvPr id="5" name="Google Shape;96;p17">
            <a:extLst>
              <a:ext uri="{FF2B5EF4-FFF2-40B4-BE49-F238E27FC236}">
                <a16:creationId xmlns:a16="http://schemas.microsoft.com/office/drawing/2014/main" id="{F81E5C22-335B-4A72-8B9A-B51E359DF85A}"/>
              </a:ext>
            </a:extLst>
          </p:cNvPr>
          <p:cNvGrpSpPr/>
          <p:nvPr/>
        </p:nvGrpSpPr>
        <p:grpSpPr>
          <a:xfrm>
            <a:off x="1745961" y="331193"/>
            <a:ext cx="1675491" cy="1675513"/>
            <a:chOff x="6643075" y="3664250"/>
            <a:chExt cx="407950" cy="407975"/>
          </a:xfrm>
          <a:solidFill>
            <a:srgbClr val="49E3A5"/>
          </a:solidFill>
        </p:grpSpPr>
        <p:sp>
          <p:nvSpPr>
            <p:cNvPr id="6" name="Google Shape;97;p17">
              <a:extLst>
                <a:ext uri="{FF2B5EF4-FFF2-40B4-BE49-F238E27FC236}">
                  <a16:creationId xmlns:a16="http://schemas.microsoft.com/office/drawing/2014/main" id="{6A8E870C-48CA-45E2-B5CF-3908F6FB2941}"/>
                </a:ext>
              </a:extLst>
            </p:cNvPr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grp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8;p17">
              <a:extLst>
                <a:ext uri="{FF2B5EF4-FFF2-40B4-BE49-F238E27FC236}">
                  <a16:creationId xmlns:a16="http://schemas.microsoft.com/office/drawing/2014/main" id="{D19015E4-2C9C-4C21-B1FE-17DBF57413D8}"/>
                </a:ext>
              </a:extLst>
            </p:cNvPr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grp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99;p17">
            <a:extLst>
              <a:ext uri="{FF2B5EF4-FFF2-40B4-BE49-F238E27FC236}">
                <a16:creationId xmlns:a16="http://schemas.microsoft.com/office/drawing/2014/main" id="{127AC4E8-CED5-421A-9CF2-A7B7994ACC99}"/>
              </a:ext>
            </a:extLst>
          </p:cNvPr>
          <p:cNvGrpSpPr/>
          <p:nvPr/>
        </p:nvGrpSpPr>
        <p:grpSpPr>
          <a:xfrm rot="727535">
            <a:off x="750467" y="1987952"/>
            <a:ext cx="688825" cy="688786"/>
            <a:chOff x="576250" y="4319400"/>
            <a:chExt cx="442075" cy="442050"/>
          </a:xfrm>
        </p:grpSpPr>
        <p:sp>
          <p:nvSpPr>
            <p:cNvPr id="9" name="Google Shape;100;p17">
              <a:extLst>
                <a:ext uri="{FF2B5EF4-FFF2-40B4-BE49-F238E27FC236}">
                  <a16:creationId xmlns:a16="http://schemas.microsoft.com/office/drawing/2014/main" id="{5367F71D-5CE5-4259-B2B6-2FDE037031AE}"/>
                </a:ext>
              </a:extLst>
            </p:cNvPr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1;p17">
              <a:extLst>
                <a:ext uri="{FF2B5EF4-FFF2-40B4-BE49-F238E27FC236}">
                  <a16:creationId xmlns:a16="http://schemas.microsoft.com/office/drawing/2014/main" id="{361FCC85-7D15-4B36-95EE-655A07E7A744}"/>
                </a:ext>
              </a:extLst>
            </p:cNvPr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2;p17">
              <a:extLst>
                <a:ext uri="{FF2B5EF4-FFF2-40B4-BE49-F238E27FC236}">
                  <a16:creationId xmlns:a16="http://schemas.microsoft.com/office/drawing/2014/main" id="{FD97AE26-0D2F-44F9-BACC-1236A51FC33D}"/>
                </a:ext>
              </a:extLst>
            </p:cNvPr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;p17">
              <a:extLst>
                <a:ext uri="{FF2B5EF4-FFF2-40B4-BE49-F238E27FC236}">
                  <a16:creationId xmlns:a16="http://schemas.microsoft.com/office/drawing/2014/main" id="{E8AE4BDF-3F48-40B3-B2D2-F4B7B507F0B3}"/>
                </a:ext>
              </a:extLst>
            </p:cNvPr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04;p17">
            <a:extLst>
              <a:ext uri="{FF2B5EF4-FFF2-40B4-BE49-F238E27FC236}">
                <a16:creationId xmlns:a16="http://schemas.microsoft.com/office/drawing/2014/main" id="{73B99A49-6CE7-4112-B4EE-45382DD84C6D}"/>
              </a:ext>
            </a:extLst>
          </p:cNvPr>
          <p:cNvSpPr/>
          <p:nvPr/>
        </p:nvSpPr>
        <p:spPr>
          <a:xfrm>
            <a:off x="1344744" y="738932"/>
            <a:ext cx="261927" cy="25009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7DFF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05;p17">
            <a:extLst>
              <a:ext uri="{FF2B5EF4-FFF2-40B4-BE49-F238E27FC236}">
                <a16:creationId xmlns:a16="http://schemas.microsoft.com/office/drawing/2014/main" id="{AE6127FF-23F6-4F90-8B9A-77DB317EEC0B}"/>
              </a:ext>
            </a:extLst>
          </p:cNvPr>
          <p:cNvSpPr/>
          <p:nvPr/>
        </p:nvSpPr>
        <p:spPr>
          <a:xfrm rot="2697461">
            <a:off x="3070536" y="2040406"/>
            <a:ext cx="397516" cy="37956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7DFF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06;p17">
            <a:extLst>
              <a:ext uri="{FF2B5EF4-FFF2-40B4-BE49-F238E27FC236}">
                <a16:creationId xmlns:a16="http://schemas.microsoft.com/office/drawing/2014/main" id="{523F5E51-F2FF-4061-BD0D-267A6C331D58}"/>
              </a:ext>
            </a:extLst>
          </p:cNvPr>
          <p:cNvSpPr/>
          <p:nvPr/>
        </p:nvSpPr>
        <p:spPr>
          <a:xfrm>
            <a:off x="3385024" y="1802439"/>
            <a:ext cx="159240" cy="152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7DFF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07;p17">
            <a:extLst>
              <a:ext uri="{FF2B5EF4-FFF2-40B4-BE49-F238E27FC236}">
                <a16:creationId xmlns:a16="http://schemas.microsoft.com/office/drawing/2014/main" id="{C487C42F-F7EF-4FDA-A20F-E73477C38D9C}"/>
              </a:ext>
            </a:extLst>
          </p:cNvPr>
          <p:cNvSpPr/>
          <p:nvPr/>
        </p:nvSpPr>
        <p:spPr>
          <a:xfrm rot="1280389">
            <a:off x="1163299" y="1493211"/>
            <a:ext cx="159248" cy="15210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7DFF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576A2F-7537-4A79-AB05-8B813CDD23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1323" y="1339753"/>
            <a:ext cx="7829107" cy="4187688"/>
          </a:xfrm>
        </p:spPr>
        <p:txBody>
          <a:bodyPr/>
          <a:lstStyle/>
          <a:p>
            <a:r>
              <a:rPr lang="en-US" dirty="0"/>
              <a:t>Job Portal, that tailor the recommendations for the students. </a:t>
            </a:r>
          </a:p>
          <a:p>
            <a:pPr marL="76200" indent="0">
              <a:buNone/>
            </a:pPr>
            <a:endParaRPr lang="en-US" dirty="0"/>
          </a:p>
          <a:p>
            <a:pPr lvl="0"/>
            <a:r>
              <a:rPr lang="en-US" dirty="0"/>
              <a:t>Tailored suitable jobs and industry demanded courses.</a:t>
            </a:r>
          </a:p>
          <a:p>
            <a:pPr marL="76200" lvl="0" indent="0">
              <a:buNone/>
            </a:pPr>
            <a:r>
              <a:rPr lang="en-US" dirty="0"/>
              <a:t> </a:t>
            </a:r>
          </a:p>
          <a:p>
            <a:pPr lvl="0"/>
            <a:r>
              <a:rPr lang="en-US" dirty="0"/>
              <a:t>Hassle free job description upload by industries.</a:t>
            </a:r>
          </a:p>
          <a:p>
            <a:pPr marL="762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3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8AC7BF-4198-431E-81A1-5F4EEA2D4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627984"/>
            <a:ext cx="5796900" cy="1159800"/>
          </a:xfrm>
        </p:spPr>
        <p:txBody>
          <a:bodyPr/>
          <a:lstStyle/>
          <a:p>
            <a:r>
              <a:rPr lang="en-IN" dirty="0"/>
              <a:t>Use Cases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087F8F9-94E5-4318-91F9-DC534678DE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825142"/>
            <a:ext cx="5796900" cy="465300"/>
          </a:xfrm>
        </p:spPr>
        <p:txBody>
          <a:bodyPr/>
          <a:lstStyle/>
          <a:p>
            <a:r>
              <a:rPr lang="en-IN" dirty="0"/>
              <a:t>Intended audience and users</a:t>
            </a:r>
            <a:endParaRPr lang="en-US" dirty="0"/>
          </a:p>
        </p:txBody>
      </p:sp>
      <p:grpSp>
        <p:nvGrpSpPr>
          <p:cNvPr id="7" name="Google Shape;738;p36">
            <a:extLst>
              <a:ext uri="{FF2B5EF4-FFF2-40B4-BE49-F238E27FC236}">
                <a16:creationId xmlns:a16="http://schemas.microsoft.com/office/drawing/2014/main" id="{CAD7D2A7-F4D9-4717-A2BA-D751A821FF55}"/>
              </a:ext>
            </a:extLst>
          </p:cNvPr>
          <p:cNvGrpSpPr/>
          <p:nvPr/>
        </p:nvGrpSpPr>
        <p:grpSpPr>
          <a:xfrm>
            <a:off x="1082917" y="739495"/>
            <a:ext cx="2291148" cy="2154226"/>
            <a:chOff x="5233525" y="4954450"/>
            <a:chExt cx="538275" cy="516350"/>
          </a:xfrm>
        </p:grpSpPr>
        <p:sp>
          <p:nvSpPr>
            <p:cNvPr id="8" name="Google Shape;739;p36">
              <a:extLst>
                <a:ext uri="{FF2B5EF4-FFF2-40B4-BE49-F238E27FC236}">
                  <a16:creationId xmlns:a16="http://schemas.microsoft.com/office/drawing/2014/main" id="{C475A087-4E6D-43A1-913B-41F38BCC7F76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40;p36">
              <a:extLst>
                <a:ext uri="{FF2B5EF4-FFF2-40B4-BE49-F238E27FC236}">
                  <a16:creationId xmlns:a16="http://schemas.microsoft.com/office/drawing/2014/main" id="{1628E1A1-0A63-428B-B89E-BAF2B532A9E2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41;p36">
              <a:extLst>
                <a:ext uri="{FF2B5EF4-FFF2-40B4-BE49-F238E27FC236}">
                  <a16:creationId xmlns:a16="http://schemas.microsoft.com/office/drawing/2014/main" id="{A2C19135-E43C-4696-B211-0A6EA2D32038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2;p36">
              <a:extLst>
                <a:ext uri="{FF2B5EF4-FFF2-40B4-BE49-F238E27FC236}">
                  <a16:creationId xmlns:a16="http://schemas.microsoft.com/office/drawing/2014/main" id="{143FEF41-26BE-48CE-BC91-E3FFBBEC8882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43;p36">
              <a:extLst>
                <a:ext uri="{FF2B5EF4-FFF2-40B4-BE49-F238E27FC236}">
                  <a16:creationId xmlns:a16="http://schemas.microsoft.com/office/drawing/2014/main" id="{51BE7C67-807D-48B7-93FB-60C43478DDAF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44;p36">
              <a:extLst>
                <a:ext uri="{FF2B5EF4-FFF2-40B4-BE49-F238E27FC236}">
                  <a16:creationId xmlns:a16="http://schemas.microsoft.com/office/drawing/2014/main" id="{C700BE9D-D270-490D-BAA5-647ECC7EB2CB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5;p36">
              <a:extLst>
                <a:ext uri="{FF2B5EF4-FFF2-40B4-BE49-F238E27FC236}">
                  <a16:creationId xmlns:a16="http://schemas.microsoft.com/office/drawing/2014/main" id="{97AD2012-3F1C-4DC0-A4E7-08BF074BE62F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6;p36">
              <a:extLst>
                <a:ext uri="{FF2B5EF4-FFF2-40B4-BE49-F238E27FC236}">
                  <a16:creationId xmlns:a16="http://schemas.microsoft.com/office/drawing/2014/main" id="{77053E33-6403-4DBF-A016-D2FD5365B9A7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7;p36">
              <a:extLst>
                <a:ext uri="{FF2B5EF4-FFF2-40B4-BE49-F238E27FC236}">
                  <a16:creationId xmlns:a16="http://schemas.microsoft.com/office/drawing/2014/main" id="{87728C6F-4632-482E-B8D8-0716D961E56E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8;p36">
              <a:extLst>
                <a:ext uri="{FF2B5EF4-FFF2-40B4-BE49-F238E27FC236}">
                  <a16:creationId xmlns:a16="http://schemas.microsoft.com/office/drawing/2014/main" id="{92057AF1-6AD0-4D3F-8E74-B658D4E013CC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9;p36">
              <a:extLst>
                <a:ext uri="{FF2B5EF4-FFF2-40B4-BE49-F238E27FC236}">
                  <a16:creationId xmlns:a16="http://schemas.microsoft.com/office/drawing/2014/main" id="{77C94DF1-093F-43DE-B2B0-51A89665B55B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8526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A278DC-2133-4C8F-9744-4C05B7DB7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494910"/>
              </p:ext>
            </p:extLst>
          </p:nvPr>
        </p:nvGraphicFramePr>
        <p:xfrm>
          <a:off x="645042" y="539750"/>
          <a:ext cx="7910624" cy="39542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955312">
                  <a:extLst>
                    <a:ext uri="{9D8B030D-6E8A-4147-A177-3AD203B41FA5}">
                      <a16:colId xmlns:a16="http://schemas.microsoft.com/office/drawing/2014/main" val="4199292294"/>
                    </a:ext>
                  </a:extLst>
                </a:gridCol>
                <a:gridCol w="3955312">
                  <a:extLst>
                    <a:ext uri="{9D8B030D-6E8A-4147-A177-3AD203B41FA5}">
                      <a16:colId xmlns:a16="http://schemas.microsoft.com/office/drawing/2014/main" val="1876687642"/>
                    </a:ext>
                  </a:extLst>
                </a:gridCol>
              </a:tblGrid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Use Case</a:t>
                      </a:r>
                      <a:endParaRPr lang="en-US" sz="1500" dirty="0">
                        <a:solidFill>
                          <a:schemeClr val="tx1"/>
                        </a:solidFill>
                        <a:latin typeface="Titillium Web" panose="020B0604020202020204" charset="0"/>
                      </a:endParaRPr>
                    </a:p>
                  </a:txBody>
                  <a:tcPr anchor="ctr">
                    <a:solidFill>
                      <a:srgbClr val="27D9A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Actor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27D9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768639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New Job Posting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Employer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897989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Edit Job Posting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Employer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42882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Conduct Assessments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Employer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2633489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View Recommended Jobs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Job-seeker / student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7659830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View Recommended Courses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Job-seeker / student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5958396"/>
                  </a:ext>
                </a:extLst>
              </a:tr>
              <a:tr h="564897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Apply to a job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Job-seeker / student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909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26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7E9E8CE-E120-4E1B-98B0-48FBA9C015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777300"/>
            <a:ext cx="5796900" cy="1159800"/>
          </a:xfrm>
        </p:spPr>
        <p:txBody>
          <a:bodyPr/>
          <a:lstStyle/>
          <a:p>
            <a:r>
              <a:rPr lang="en-IN" dirty="0"/>
              <a:t>Tech Stack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A736EB3-5AAE-4FCD-894D-A3295D02F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937100"/>
            <a:ext cx="5796900" cy="465300"/>
          </a:xfrm>
        </p:spPr>
        <p:txBody>
          <a:bodyPr/>
          <a:lstStyle/>
          <a:p>
            <a:r>
              <a:rPr lang="en-IN" dirty="0"/>
              <a:t>Dependencies and technologies</a:t>
            </a:r>
            <a:endParaRPr lang="en-US" dirty="0"/>
          </a:p>
        </p:txBody>
      </p:sp>
      <p:sp>
        <p:nvSpPr>
          <p:cNvPr id="7" name="Google Shape;411;p36">
            <a:extLst>
              <a:ext uri="{FF2B5EF4-FFF2-40B4-BE49-F238E27FC236}">
                <a16:creationId xmlns:a16="http://schemas.microsoft.com/office/drawing/2014/main" id="{80FA811A-286C-4AA7-86FE-FFFE25511114}"/>
              </a:ext>
            </a:extLst>
          </p:cNvPr>
          <p:cNvSpPr/>
          <p:nvPr/>
        </p:nvSpPr>
        <p:spPr>
          <a:xfrm rot="636008">
            <a:off x="1295500" y="762567"/>
            <a:ext cx="724700" cy="709732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9050" cap="rnd" cmpd="sng">
            <a:solidFill>
              <a:srgbClr val="27D9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" name="Google Shape;486;p36">
            <a:extLst>
              <a:ext uri="{FF2B5EF4-FFF2-40B4-BE49-F238E27FC236}">
                <a16:creationId xmlns:a16="http://schemas.microsoft.com/office/drawing/2014/main" id="{8F87B505-ECF5-4710-80FD-1AD50005BD15}"/>
              </a:ext>
            </a:extLst>
          </p:cNvPr>
          <p:cNvGrpSpPr/>
          <p:nvPr/>
        </p:nvGrpSpPr>
        <p:grpSpPr>
          <a:xfrm>
            <a:off x="1194135" y="1651779"/>
            <a:ext cx="927429" cy="830931"/>
            <a:chOff x="2583100" y="2973775"/>
            <a:chExt cx="461550" cy="437200"/>
          </a:xfrm>
        </p:grpSpPr>
        <p:sp>
          <p:nvSpPr>
            <p:cNvPr id="9" name="Google Shape;487;p36">
              <a:extLst>
                <a:ext uri="{FF2B5EF4-FFF2-40B4-BE49-F238E27FC236}">
                  <a16:creationId xmlns:a16="http://schemas.microsoft.com/office/drawing/2014/main" id="{EB20DDAA-80AD-4640-A6AB-347D04555D80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88;p36">
              <a:extLst>
                <a:ext uri="{FF2B5EF4-FFF2-40B4-BE49-F238E27FC236}">
                  <a16:creationId xmlns:a16="http://schemas.microsoft.com/office/drawing/2014/main" id="{73425927-F176-4D29-8A73-D4810A42747D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490;p36">
            <a:extLst>
              <a:ext uri="{FF2B5EF4-FFF2-40B4-BE49-F238E27FC236}">
                <a16:creationId xmlns:a16="http://schemas.microsoft.com/office/drawing/2014/main" id="{2CB30C18-E39E-4180-B462-34FCD422DEA3}"/>
              </a:ext>
            </a:extLst>
          </p:cNvPr>
          <p:cNvGrpSpPr/>
          <p:nvPr/>
        </p:nvGrpSpPr>
        <p:grpSpPr>
          <a:xfrm>
            <a:off x="2079296" y="815554"/>
            <a:ext cx="1747042" cy="1255290"/>
            <a:chOff x="5247525" y="3007275"/>
            <a:chExt cx="517575" cy="384825"/>
          </a:xfrm>
        </p:grpSpPr>
        <p:sp>
          <p:nvSpPr>
            <p:cNvPr id="12" name="Google Shape;491;p36">
              <a:extLst>
                <a:ext uri="{FF2B5EF4-FFF2-40B4-BE49-F238E27FC236}">
                  <a16:creationId xmlns:a16="http://schemas.microsoft.com/office/drawing/2014/main" id="{45C0F543-1D3C-4EF9-BDC1-E52FD7E8F611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2;p36">
              <a:extLst>
                <a:ext uri="{FF2B5EF4-FFF2-40B4-BE49-F238E27FC236}">
                  <a16:creationId xmlns:a16="http://schemas.microsoft.com/office/drawing/2014/main" id="{A1F61A84-7B3A-4864-BB8F-624057BE93B5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9050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616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9E9975-0097-4C7E-ABD6-57FED3B0A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098053"/>
              </p:ext>
            </p:extLst>
          </p:nvPr>
        </p:nvGraphicFramePr>
        <p:xfrm>
          <a:off x="680484" y="538715"/>
          <a:ext cx="7889358" cy="406163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944679">
                  <a:extLst>
                    <a:ext uri="{9D8B030D-6E8A-4147-A177-3AD203B41FA5}">
                      <a16:colId xmlns:a16="http://schemas.microsoft.com/office/drawing/2014/main" val="2939312227"/>
                    </a:ext>
                  </a:extLst>
                </a:gridCol>
                <a:gridCol w="3944679">
                  <a:extLst>
                    <a:ext uri="{9D8B030D-6E8A-4147-A177-3AD203B41FA5}">
                      <a16:colId xmlns:a16="http://schemas.microsoft.com/office/drawing/2014/main" val="43774118"/>
                    </a:ext>
                  </a:extLst>
                </a:gridCol>
              </a:tblGrid>
              <a:tr h="795539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Technology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27D9A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Use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27D9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334902"/>
                  </a:ext>
                </a:extLst>
              </a:tr>
              <a:tr h="795539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HTML, CSS, </a:t>
                      </a:r>
                      <a:r>
                        <a:rPr lang="en-IN" sz="1500" dirty="0" err="1">
                          <a:solidFill>
                            <a:schemeClr val="tx1"/>
                          </a:solidFill>
                        </a:rPr>
                        <a:t>Javascript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Web development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520140"/>
                  </a:ext>
                </a:extLst>
              </a:tr>
              <a:tr h="795539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JSP, Servlet, Hibernate, Spring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Business Layer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0131120"/>
                  </a:ext>
                </a:extLst>
              </a:tr>
              <a:tr h="795539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MySQL, MongoDB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Database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7695412"/>
                  </a:ext>
                </a:extLst>
              </a:tr>
              <a:tr h="879482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Python, Plotly.js, NLP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Pre-processing Job Description</a:t>
                      </a:r>
                    </a:p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</a:rPr>
                        <a:t>Data Analytics</a:t>
                      </a:r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813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053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573950"/>
            <a:ext cx="5278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dirty="0"/>
              <a:t>Working</a:t>
            </a:r>
            <a:endParaRPr sz="6000"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4294967295"/>
          </p:nvPr>
        </p:nvSpPr>
        <p:spPr>
          <a:xfrm>
            <a:off x="685800" y="3716352"/>
            <a:ext cx="527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/>
              <a:t>This is how we’ll implement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8D9024-EE1B-420A-9223-A6BEE9C66560}"/>
              </a:ext>
            </a:extLst>
          </p:cNvPr>
          <p:cNvSpPr/>
          <p:nvPr/>
        </p:nvSpPr>
        <p:spPr>
          <a:xfrm>
            <a:off x="4017170" y="1331492"/>
            <a:ext cx="14337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6000" dirty="0">
                <a:solidFill>
                  <a:srgbClr val="49E3A5"/>
                </a:solidFill>
                <a:latin typeface="Titillium Web"/>
                <a:ea typeface="Titillium Web"/>
                <a:cs typeface="Titillium Web"/>
                <a:sym typeface="Titillium Web"/>
              </a:rPr>
              <a:t>🏃</a:t>
            </a:r>
            <a:endParaRPr lang="en-US" sz="6000" dirty="0">
              <a:solidFill>
                <a:srgbClr val="49E3A5"/>
              </a:solidFill>
            </a:endParaRPr>
          </a:p>
        </p:txBody>
      </p:sp>
      <p:grpSp>
        <p:nvGrpSpPr>
          <p:cNvPr id="18" name="Google Shape;412;p36">
            <a:extLst>
              <a:ext uri="{FF2B5EF4-FFF2-40B4-BE49-F238E27FC236}">
                <a16:creationId xmlns:a16="http://schemas.microsoft.com/office/drawing/2014/main" id="{63DFC912-AB5A-4B7D-AD9D-7CB45FBD877D}"/>
              </a:ext>
            </a:extLst>
          </p:cNvPr>
          <p:cNvGrpSpPr/>
          <p:nvPr/>
        </p:nvGrpSpPr>
        <p:grpSpPr>
          <a:xfrm>
            <a:off x="932260" y="1653056"/>
            <a:ext cx="299911" cy="424768"/>
            <a:chOff x="3979850" y="1598950"/>
            <a:chExt cx="356825" cy="505375"/>
          </a:xfrm>
        </p:grpSpPr>
        <p:sp>
          <p:nvSpPr>
            <p:cNvPr id="19" name="Google Shape;413;p36">
              <a:extLst>
                <a:ext uri="{FF2B5EF4-FFF2-40B4-BE49-F238E27FC236}">
                  <a16:creationId xmlns:a16="http://schemas.microsoft.com/office/drawing/2014/main" id="{16D1926A-6F33-48D0-9C06-6901989E4551}"/>
                </a:ext>
              </a:extLst>
            </p:cNvPr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4;p36">
              <a:extLst>
                <a:ext uri="{FF2B5EF4-FFF2-40B4-BE49-F238E27FC236}">
                  <a16:creationId xmlns:a16="http://schemas.microsoft.com/office/drawing/2014/main" id="{B3E130C5-7EBC-4151-8349-820760AB6B46}"/>
                </a:ext>
              </a:extLst>
            </p:cNvPr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728;p36">
            <a:extLst>
              <a:ext uri="{FF2B5EF4-FFF2-40B4-BE49-F238E27FC236}">
                <a16:creationId xmlns:a16="http://schemas.microsoft.com/office/drawing/2014/main" id="{DC1C94D0-61F6-4B3C-B3DB-B0E4A6C1ED53}"/>
              </a:ext>
            </a:extLst>
          </p:cNvPr>
          <p:cNvGrpSpPr/>
          <p:nvPr/>
        </p:nvGrpSpPr>
        <p:grpSpPr>
          <a:xfrm>
            <a:off x="1958839" y="1175219"/>
            <a:ext cx="1179973" cy="1159799"/>
            <a:chOff x="6643075" y="4309650"/>
            <a:chExt cx="407950" cy="456675"/>
          </a:xfrm>
        </p:grpSpPr>
        <p:sp>
          <p:nvSpPr>
            <p:cNvPr id="22" name="Google Shape;729;p36">
              <a:extLst>
                <a:ext uri="{FF2B5EF4-FFF2-40B4-BE49-F238E27FC236}">
                  <a16:creationId xmlns:a16="http://schemas.microsoft.com/office/drawing/2014/main" id="{80F501DE-5E39-4E8D-A906-F8214FAE46C4}"/>
                </a:ext>
              </a:extLst>
            </p:cNvPr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0;p36">
              <a:extLst>
                <a:ext uri="{FF2B5EF4-FFF2-40B4-BE49-F238E27FC236}">
                  <a16:creationId xmlns:a16="http://schemas.microsoft.com/office/drawing/2014/main" id="{4659BE33-425E-4E99-A535-AF70A6788153}"/>
                </a:ext>
              </a:extLst>
            </p:cNvPr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1;p36">
              <a:extLst>
                <a:ext uri="{FF2B5EF4-FFF2-40B4-BE49-F238E27FC236}">
                  <a16:creationId xmlns:a16="http://schemas.microsoft.com/office/drawing/2014/main" id="{EBB5E1D1-DDF8-468E-8A6F-A8B3F7D08EF4}"/>
                </a:ext>
              </a:extLst>
            </p:cNvPr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2;p36">
              <a:extLst>
                <a:ext uri="{FF2B5EF4-FFF2-40B4-BE49-F238E27FC236}">
                  <a16:creationId xmlns:a16="http://schemas.microsoft.com/office/drawing/2014/main" id="{CF092C44-DBE4-4A6C-8388-6D734C99EF83}"/>
                </a:ext>
              </a:extLst>
            </p:cNvPr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3;p36">
              <a:extLst>
                <a:ext uri="{FF2B5EF4-FFF2-40B4-BE49-F238E27FC236}">
                  <a16:creationId xmlns:a16="http://schemas.microsoft.com/office/drawing/2014/main" id="{966CD214-6264-4400-801A-A7F54A42DF30}"/>
                </a:ext>
              </a:extLst>
            </p:cNvPr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4;p36">
              <a:extLst>
                <a:ext uri="{FF2B5EF4-FFF2-40B4-BE49-F238E27FC236}">
                  <a16:creationId xmlns:a16="http://schemas.microsoft.com/office/drawing/2014/main" id="{DB2ADD6E-180C-49B1-B13A-E12DC3ECBF81}"/>
                </a:ext>
              </a:extLst>
            </p:cNvPr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5;p36">
              <a:extLst>
                <a:ext uri="{FF2B5EF4-FFF2-40B4-BE49-F238E27FC236}">
                  <a16:creationId xmlns:a16="http://schemas.microsoft.com/office/drawing/2014/main" id="{C5720328-B02A-4D31-AF82-F08A89BBEC55}"/>
                </a:ext>
              </a:extLst>
            </p:cNvPr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6;p36">
              <a:extLst>
                <a:ext uri="{FF2B5EF4-FFF2-40B4-BE49-F238E27FC236}">
                  <a16:creationId xmlns:a16="http://schemas.microsoft.com/office/drawing/2014/main" id="{E3523268-33C0-4026-BAEF-8BC7AB99CFF4}"/>
                </a:ext>
              </a:extLst>
            </p:cNvPr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7;p36">
              <a:extLst>
                <a:ext uri="{FF2B5EF4-FFF2-40B4-BE49-F238E27FC236}">
                  <a16:creationId xmlns:a16="http://schemas.microsoft.com/office/drawing/2014/main" id="{5358FD99-EE16-4BC9-B8FB-8C8B4F86AFEF}"/>
                </a:ext>
              </a:extLst>
            </p:cNvPr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7D9A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inacor temp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</TotalTime>
  <Words>238</Words>
  <Application>Microsoft Office PowerPoint</Application>
  <PresentationFormat>On-screen Show (16:9)</PresentationFormat>
  <Paragraphs>73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Titillium Web Light</vt:lpstr>
      <vt:lpstr>Titillium Web</vt:lpstr>
      <vt:lpstr>Arial</vt:lpstr>
      <vt:lpstr>Ninacor template</vt:lpstr>
      <vt:lpstr>Youva Sikhar Manch (YSM)</vt:lpstr>
      <vt:lpstr>Problem Statement</vt:lpstr>
      <vt:lpstr>Idea Description</vt:lpstr>
      <vt:lpstr>PowerPoint Presentation</vt:lpstr>
      <vt:lpstr>Use Cases</vt:lpstr>
      <vt:lpstr>PowerPoint Presentation</vt:lpstr>
      <vt:lpstr>Tech Stack</vt:lpstr>
      <vt:lpstr>PowerPoint Presentation</vt:lpstr>
      <vt:lpstr>Working</vt:lpstr>
      <vt:lpstr>PowerPoint Presentation</vt:lpstr>
      <vt:lpstr>PowerPoint Presentation</vt:lpstr>
      <vt:lpstr>Uniqueness</vt:lpstr>
      <vt:lpstr>PowerPoint Presentation</vt:lpstr>
      <vt:lpstr>UI Design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Youva Sikhar Manch (YSM)</dc:title>
  <cp:lastModifiedBy>Ashutosh Agrahari</cp:lastModifiedBy>
  <cp:revision>61</cp:revision>
  <dcterms:modified xsi:type="dcterms:W3CDTF">2020-01-16T17:41:53Z</dcterms:modified>
</cp:coreProperties>
</file>